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60520" y="1719072"/>
            <a:ext cx="74523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شركة ابن سلمان لتنظيم وإدارة المهرجانات والمعارض والحفلات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1975104"/>
            <a:ext cx="74523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6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تشغيلية · الإصدار الأول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60520" y="2231136"/>
            <a:ext cx="7452360" cy="1783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6000"/>
              </a:lnSpc>
            </a:pPr>
            <a:r>
              <a:rPr sz="4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خطة الأمن</a:t>
            </a:r>
          </a:p>
          <a:p>
            <a:pPr algn="r" rtl="1">
              <a:lnSpc>
                <a:spcPct val="116000"/>
              </a:lnSpc>
            </a:pPr>
            <a:r>
              <a:rPr sz="4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والسلامة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784080" y="4096512"/>
            <a:ext cx="1828800" cy="3200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160520" y="4224528"/>
            <a:ext cx="745236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لتنظيم وإدارة المهرجانات والمعارض والحفلات</a:t>
            </a:r>
          </a:p>
          <a:p>
            <a:pPr algn="r" rtl="1">
              <a:lnSpc>
                <a:spcPct val="150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إطار وقائي واستجابة يشمل الجمهور والعاملين والمقاولين والمرافق</a:t>
            </a:r>
          </a:p>
        </p:txBody>
      </p:sp>
      <p:sp>
        <p:nvSpPr>
          <p:cNvPr id="8" name="Rectangle 7"/>
          <p:cNvSpPr/>
          <p:nvPr/>
        </p:nvSpPr>
        <p:spPr>
          <a:xfrm>
            <a:off x="4160520" y="5084064"/>
            <a:ext cx="4069080" cy="7315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60520" y="5230368"/>
            <a:ext cx="4096512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2000"/>
              </a:lnSpc>
            </a:pPr>
            <a:r>
              <a:rPr sz="10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وثيقة استرشادية تُستكمل ببيانات كل موقع وفعالية</a:t>
            </a:r>
          </a:p>
          <a:p>
            <a:pPr algn="r" rtl="1">
              <a:lnSpc>
                <a:spcPct val="142000"/>
              </a:lnSpc>
            </a:pPr>
            <a:r>
              <a:rPr sz="10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وتُعتمد من الجهات المختصة قبل التشغيل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دليل العرض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محتويات الخطة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36224" y="1773936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3951" y="1755648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الإطار العام والمسؤوليات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3951" y="2029967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الهدف والنطاق والمبادئ ومن يحمل ماذا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19088" y="2280513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36224" y="2417673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1" y="2399385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الحريق والاستجابة الطبية والإخلاء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3951" y="2673705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الوقاية والجاهزية والإخلاء والتنسيق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19088" y="2924251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936224" y="3061411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3951" y="3043123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تقييم المخاطر وسجلاتها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3951" y="3317443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قبل الفعالية وأثناءها وبعد التفكيك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19088" y="3567988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36224" y="3705148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3951" y="3686860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الطقس والموقع والمركبات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73951" y="3961180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الرياح والحرارة والأمطار والتحميل والتنزيل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19088" y="4211726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936224" y="4348886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3951" y="4330598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الحشود والسعة والحركة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73951" y="4604918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السعة المعتمدة والدخول والطوابير والمخارج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19088" y="4855464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294375" y="1773936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2103" y="1755648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العاملون والمقاولون والتدريب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2103" y="2029967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معدات الوقاية والتصاريح والكفاءة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77240" y="2280513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294375" y="2417673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2103" y="2399385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المنصات والهياكل المؤقتة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2103" y="2673705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المنصة والأبراج والمقاعد والحواجز والكواليس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77240" y="2924251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294375" y="3061411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2103" y="3043123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الفئات التي تحتاج إلى مساعدة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2103" y="3317443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حماية الأطفال وذوي الاحتياجات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77240" y="3567988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294375" y="3705148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2103" y="3686860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الكهرباء والإضاءة والصوت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2103" y="3961180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التمديدات والتوزيع والمولدات والتعليق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77240" y="4211726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294375" y="4348886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1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2103" y="4330598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التوثيق والمراجعة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32103" y="4604918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قوائم الفحص والسجلات والمؤشرات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77240" y="4855464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تُقرأ الخطة بالترتيب، ويُخصَّص كل قسم منها بحسب نوع الفعالية وحجمها وطبيعة الموقع.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الإطار العام والمسؤوليات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الهدف والنطاق والمبادئ ومن يحمل ماذا في كل فعالية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لماذا هذه الخطة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الهدف ونطاق التطبيق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98887" y="2264519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78727" y="2392535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الهدف العام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28278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78727" y="2750167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حماية الجمهور والعاملين والمقاولين والعارضين من الإصابة خلال جميع مراحل الفعالية.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19611" y="315853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78727" y="3080811"/>
            <a:ext cx="5071719" cy="4418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توفير إطار موحّد يُطبَّق على كل فعالية، ثم يُخصَّص بحسب الموقع ونوع الحدث وحجم الحضور.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19611" y="3700952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78727" y="3623228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ضمان استجابة منظمة وسريعة تحدّ من التوقف والفوضى عند أي طارئ.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19611" y="403159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78727" y="3953873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الالتزام بمتطلبات الجهات المختصة والتراخيص والموافقات قبل بدء التشغيل.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19611" y="436224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78727" y="4284517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توثيق الفحوص والقرارات والحوادث بما يسمح بالمراجعة والتحسين.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2190" y="2209655"/>
            <a:ext cx="6400" cy="2378075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87087" y="2264519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392535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نطاق التطبيق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07811" y="28278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2750167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المهرجانات والحفلات، داخلية كانت أو خارجية، التي تنظمها الشركة أو تديرها.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07811" y="315853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080811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المعارض والمؤتمرات وأجنحة العارضين والمناطق التجارية المصاحبة.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07811" y="3489180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3411456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مراحل ما قبل التنصيب والتنصيب والتشغيل ثم التفكيك وإعادة الموقع.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07811" y="381982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742100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المناطق المساندة: الكواليس، مناطق الخدمة، نقاط التحميل ومواقف التشغيل.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807811" y="415046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072745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المقاولون والموردون والفنانون والفرق العاملة داخل الموقع.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807811" y="4481113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403389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الأنشطة المصاحبة: الأطعمة والمشروبات والألعاب والفعاليات الجانبية.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تُستثنى من النطاق الأعمال الإنشائية الدائمة، وتُغطى باتفاقيات وتراخيص منفصلة مع الجهات المختصة.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أساس القرار اليومي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مبادئ التنفيذ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604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604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الوقاية قبل الحادث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66047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تُعالج المخاطر في مرحلة التخطيط والتصميم، لا بعد وصول الجمهور إلى الموقع.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5229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3300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00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مسؤولية معلنة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57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300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لكل موقع ووردية مسؤول معيّن وبديل محدد، وأدوار موزعة كتابةً قبل بدء العمل.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219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9996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996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حق الإيقاف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353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9996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لأي عامل أو مشرف إيقاف عمل أو نشاط عند خطر مباشر، ويُبلَّغ مسؤول السلامة فوراً.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5915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التوثيق والمراجعة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2049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فحص وقرار وملاحظة يُسجَّل بتاريخه ومسؤوله، ويُغلق بإجراء تصحيحي موثّق.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من يتخذ القرار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الهيكل وسلسلة الإبلاغ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87087" y="1719072"/>
            <a:ext cx="3017520" cy="512064"/>
          </a:xfrm>
          <a:prstGeom prst="rect">
            <a:avLst/>
          </a:prstGeom>
          <a:solidFill>
            <a:srgbClr val="143B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7087" y="1847088"/>
            <a:ext cx="3017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sz="1250" b="1" i="0">
                <a:solidFill>
                  <a:srgbClr val="FDFBF7"/>
                </a:solidFill>
                <a:latin typeface="IBM Plex Sans Arabic"/>
                <a:cs typeface="IBM Plex Sans Arabic"/>
                <a:ea typeface="IBM Plex Sans Arabic"/>
              </a:rPr>
              <a:t>مدير الفعالية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0361" y="2231136"/>
            <a:ext cx="10972" cy="237744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783080" y="2468880"/>
            <a:ext cx="8622792" cy="9144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067800" y="2468880"/>
            <a:ext cx="9144" cy="182880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38872" y="2651760"/>
            <a:ext cx="2667000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E3DA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582911" y="2651760"/>
            <a:ext cx="82296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6888" y="2761488"/>
            <a:ext cx="24109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1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مسؤول الأمن والسلامة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66888" y="3072384"/>
            <a:ext cx="2410968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التقييم والفحص والإحاطة والتوثيق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9903" y="2468880"/>
            <a:ext cx="9144" cy="182880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760975" y="2651760"/>
            <a:ext cx="2667000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E3DA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05015" y="2651760"/>
            <a:ext cx="82296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888991" y="2761488"/>
            <a:ext cx="24109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1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مدير العمليات الميدانية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88991" y="3072384"/>
            <a:ext cx="2410968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توزيع الفرق والبوابات والمسارات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112008" y="2468880"/>
            <a:ext cx="9144" cy="182880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783080" y="2651760"/>
            <a:ext cx="2667000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E3DA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627119" y="2651760"/>
            <a:ext cx="82296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911095" y="2761488"/>
            <a:ext cx="24109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1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منسق الجهات والمقاولين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11095" y="3072384"/>
            <a:ext cx="2410968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التراخيص والتنسيق الخارجي والتصاريح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83080" y="4169663"/>
            <a:ext cx="8622792" cy="7315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539020" y="4169663"/>
            <a:ext cx="9144" cy="164592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717889" y="4389120"/>
            <a:ext cx="163311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الأمن</a:t>
            </a:r>
          </a:p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والمراقبة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814462" y="4169663"/>
            <a:ext cx="9144" cy="164592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993331" y="4389120"/>
            <a:ext cx="163311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تنظيم الحشود</a:t>
            </a:r>
          </a:p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والبوابات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89903" y="4169663"/>
            <a:ext cx="9144" cy="164592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268772" y="4389120"/>
            <a:ext cx="163311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المنصات</a:t>
            </a:r>
          </a:p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والكهرباء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365345" y="4169663"/>
            <a:ext cx="9144" cy="164592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544214" y="4389120"/>
            <a:ext cx="163311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الاستجابة الطبية</a:t>
            </a:r>
          </a:p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والإخلاء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640787" y="4169663"/>
            <a:ext cx="9144" cy="164592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819656" y="4389120"/>
            <a:ext cx="163311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المقاولون</a:t>
            </a:r>
          </a:p>
          <a:p>
            <a:pPr algn="ctr" rtl="1">
              <a:lnSpc>
                <a:spcPct val="130000"/>
              </a:lnSpc>
            </a:pPr>
            <a:r>
              <a:rPr sz="100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والموردون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6928" y="5065776"/>
            <a:ext cx="7772400" cy="548640"/>
          </a:xfrm>
          <a:prstGeom prst="rect">
            <a:avLst/>
          </a:prstGeom>
          <a:solidFill>
            <a:srgbClr val="F3E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289036" y="5157216"/>
            <a:ext cx="50292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245351" y="5148072"/>
            <a:ext cx="187451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سلسلة الإبلاغ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6384" y="5175504"/>
            <a:ext cx="5239512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كل عامل يبلّغ مشرف منطقته، والمشرف يبلّغ مسؤول الأمن والسلامة، والأخير يرفع إلى مدير الفعالية. الحوادث الجسيمة تُبلَّغ فوراً ودون انتظار التسلسل.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من يفعل ماذا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توزيع المسؤوليات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07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1558"/>
                <a:gridCol w="4624187"/>
                <a:gridCol w="2312093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يُبلَّغ عنه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المسؤولية الأساسية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الدور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الحوادث الجسيمة وقرارات إيقاف الفعالية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اعتماد ترتيبات السلامة والموارد وقرار الإيقاف أو الإغلاق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الفعالية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المخاطر غير المعالَجة والملاحظات المتكررة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تقييم المخاطر والفحص والإحاطة والتوثيق والمتابعة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نقص الكوادر والازدحام وتعطّل المسارات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توزيع الفرق والبوابات والمسارات وجدول التحميل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العمليات الميدانية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أي خلل كهربائي أو هيكلي أو سقوط تجهيز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سلامة الهياكل والتمديدات والمولدات والتعليقات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المنصات والكهرباء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مخالفات المقاولين ونواقص التصاريح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التراخيص والتصاريح ومطابقة المقاولين للمتطلبات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منسق الجهات والمقاولين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الازدحام والعوائق والسلوك الخطر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البوابات والطوابير والمخارج والمراقبة والإبلاغ الفوري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مشرفو التنظيم والأمن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تُحدَّث الأسماء وأرقام الاتصال في الملحق قبل كل فعالية، وتُعلَّق نسخة منها في غرفة التحكم ونقاط البوابات.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تقييم المخاطر وسجلاتها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قبل الفعالية وأثناءها وبعد التفكيك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خمس خطوات قبل الاعتماد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منهجية التقييم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3394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3394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حصر الأنشطة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3394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تجزئة الفعالية إلى مراحل: تنصيب، تشغيل، تفكيك، ومسارات خدمة.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480864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44277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44277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تحديد الأخطار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44277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لكل منطقة: الحشود، الهياكل، الكهرباء، الحريق، الطقس، حركة المركبات.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21748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85161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5161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تقدير الاحتمال والأثر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85161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تصنيف موحّد للمخاطر يحدد أولوية المعالجة قبل توزيع الموارد.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2631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26044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26044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اختيار الضوابط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26044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إزالة الخطر أولاً، ثم تقليله، ثم نقله، وقبول ما تبقّى بقرار موثّق.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703515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المراجعة والتحديث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عند تغيّر التصميم أو الأعداد أو الظروف الجوية أو بعد أي حادث.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سجل المخاطر وثيقة حيّة تُراجع قبل كل فعالية، ولا يُشترط أن تكون طويلة بقدر ما تُشترط أن تكون دقيقة وقابلة للتنفيذ.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متى نتوقف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درجات المخاطر والإجراء المطلوب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10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7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145"/>
                <a:gridCol w="3253777"/>
                <a:gridCol w="3938782"/>
                <a:gridCol w="1382133"/>
              </a:tblGrid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جهة الاعتماد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الإجراء المطلوب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المعيار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الدرجة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المنطقة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ضوابط روتينية ومراقبة دورية وتوثيق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احتمال ضعيف وأثر محدود على الأفراد أو التشغيل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منخفض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ضابط إضافي ومراقبة مستمرة قبل الافتتاح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احتمال ممكن وأثر متوسط يستدعي تدخلاً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متوسط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الفعالية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النشاط حتى استكمال المعالجة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احتمال مرجّح وأثر جسيم على الأفراد أو سير الفعالية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عالٍ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الفعالية والجهات المختصة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فوري وإخلاء جزئي أو كلي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خطر على الحياة أو احتمال حدوث واسع النطاق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حرج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لا يُسمح بقبول خطر حرج مهما كانت الضغوط التشغيلية أو الجدول الزمني للفعالية.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التخطيط والتنصيب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سجل مخاطر ما قبل الفعالية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57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8290"/>
                <a:gridCol w="2601059"/>
                <a:gridCol w="1433920"/>
                <a:gridCol w="3034569"/>
              </a:tblGrid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الأساسي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الأثر المحتمل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مصدرها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المخاطرة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53078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اعتماد [السعة المعتمدة] وتقييد البيع وعدّادات دخول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ازدحام وتدافع وتعطّل المخارج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التخطيط والبيع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سعة غير معتمدة أو بيع يتجاوز الطاقة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53078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عدد بوابات محسوب ومسارات منفصلة ومظلات انتظار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طوابير طويلة وضغط على البوابات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تصميم الموقع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مسارات دخول وتفتيش غير كافية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53078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حسابات إنشائية واعتماد ومفتش مستقل قبل الافتتاح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انهيار جزئي وإصابات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المقاول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هيكل مؤقت غير مرخّص أو ناقص التثبيت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53078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لوحات موزعة معتمدة وحمولة محسوبة ومسارات كابلات محمية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صعق وحرائق وانقطاع مفاجئ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التنصيب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تمديدات كهربائية عشوائية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53078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حدود رياح وأمطار وإجراء إيقاف معلن مسبقاً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تجهيزات وإلغاء غير منظم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الموقع والموسم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غياب حدود طقس مكتوبة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تُرفق بهذا السجل مخططات الموقع والمسارات ونسخة من التصاريح قبل بدء التنصيب.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التشغيل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سجل مخاطر أثناء الفعالية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7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5847"/>
                <a:gridCol w="2517231"/>
                <a:gridCol w="2247528"/>
                <a:gridCol w="2517231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الأساسي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الأثر المحتمل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مصدرها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المخاطرة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عدّاد حشود وفريق تعزيز وإيقاف دخول مؤقت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تدافع وإصابات وتعطّل الإخلاء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تدفق الجمهور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ازدحام عند بوابة أو ممر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مولّدة احتياطية وإضاءة طوارئ وفحص دوري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فقدان إضاءة وذعر في الحشد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حمل زائد أو عطل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انقطاع كهرباء مفاجئ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فصل مناطق الطبخ ومنع التدخين وطفايات قريبة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انتشار سريع ودخان كثيف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معدات طبخ أو تدخين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حريق في منطقة طعام أو كواليس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نقاط إسعاف موزعة ومسار إسعاف مفتوح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تأخر الاستجابة الطبية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إجهاد حراري أو حالة سابقة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حالة طبية حرجة داخل الحشد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حواجز معتمدة وفريق تدخل ومخارج خلفية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إصابات وسقوط حواجز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تدافع نحو المنصة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سلوك جمهور غير منضبط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مراقبة مستمرة وحدود إيقاف معلنة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هياكل وانزلاق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الطقس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رياح أو أمطار مفاجئة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أي ضابط يظهر تعطّله أثناء التشغيل يُبلَّغ فوراً ويُستبدل قبل استمرار النشاط.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الإغلاق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سجل مخاطر التفكيك وما بعد الفعالية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13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0967"/>
                <a:gridCol w="3827713"/>
                <a:gridCol w="2339158"/>
              </a:tblGrid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المطلوب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الخطر الأساسي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المرحلة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إخلاء تدريجي وإضاءة كاملة وفريق توجيه على كل مخرج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تزاحم على المخارج وسقوط في الممرات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خروج الجمهور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تسلسل تفكيك معتمد ومناطق محجوزة ومشرف مختص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عناصر وحركة معدات ثقيلة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تفكيك الهياكل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فصل زمني بين خروج الجمهور ودخول المركبات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تداخل مركبات المشغلين مع حركة المشاة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إخلاء المعدات والبضائع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جولة تنظيف وفحص نهائي قبل تسليم الموقع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مخلفات وزجاج وأسطح غير آمنة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إعادة الموقع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لا يُغلق الموقع رسمياً قبل توقيع مسؤول الأمن والسلامة على استكمال الإغلاق.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الحشود والسعة والحركة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السعة المعتمدة ومسار الجمهور من الطابور إلى المخرج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أساس كل ترتيب لاحق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السعة وإدارة الأعداد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15</a:t>
            </a:r>
          </a:p>
        </p:txBody>
      </p:sp>
      <p:pic>
        <p:nvPicPr>
          <p:cNvPr id="8" name="Picture 7" descr="pic_s15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4224528" cy="2376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4589145"/>
            <a:ext cx="422452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0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مخطط توضيحي لمسار الدخول — يُستبدل بمخطط الموقع المعتمد لكل فعالية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4534280"/>
            <a:ext cx="4224528" cy="7315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6944" y="1719072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تُحسب السعة من مساحة الأرض وحدها، بل بعدد المخارج وسعتها ومسارات الإخلاء والخدمات المتاحة.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9611" y="214985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66944" y="2072131"/>
            <a:ext cx="6083503" cy="43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تُثبَّت السعة المعتمدة لكل منطقة في مخطط الموقع: [السعة المعتمدة] لكل صالة أو ساحة، والإجمالي [السعة الإجمالية المعتمدة].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519611" y="270967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66944" y="263194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تُراجع عدّادات الدخول والخروج كل [مدة محددة]، وتُقارن بالحد المعتمد لكل منطقة لا بالإجمالي فقط.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19611" y="306273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298500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عند بلوغ 85% من سعة أي منطقة تُفعَّل خطة الازدحام: وقف البيع، إعادة توزيع الفرق، وفتح مسارات بديلة.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19611" y="34157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333806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الفعاليات ذات المقاعد المرقّمة تُدار بعدد مقاعد لكل جلسة، مع فاصل زمني كافٍ بين الجلسات.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19611" y="376885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6944" y="369112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زيادة في السعة تتطلب اعتماداً كتابياً من الجهة المختصة قبل الإعلان عنها.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تنظيم حركة الجمهور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الدخول والخروج والطوابير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604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604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نقاط تفتيش كافية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66047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عدد نقاط التفتيش يُحسب على ذروة التدفق المتوقعة، مع نقطة إضافية احتياطية تُفتح عند الحاجة.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5229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3300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00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مسارات منفصلة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57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3007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 للدخول ومسار للخروج، ومسارات مستقلة للعائلات والضيوف والإعلام وذوي الاحتياجات.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219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9996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996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طابور لا يصل إلى الطريق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353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9996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تشكيل الطابور داخل حرم الموقع بمسافة كافية، مع مظلات وماء وإرشاد صوتي واضح.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5915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إعادة الدخول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2049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آلية معتمدة لإعادة الدخول تُمنع فيها إعادة التفتيش الكامل، مع ضبط البوابات ومنع الدخول العابر.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لا يُفتح باب الجمهور قبل تأكيد جاهزية المخارج وتوزيع الفرق على مواقعها.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لا يُقبل به تهاون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المخارج ومسارات الإخلاء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17</a:t>
            </a:r>
          </a:p>
        </p:txBody>
      </p:sp>
      <p:sp>
        <p:nvSpPr>
          <p:cNvPr id="8" name="Rectangle 7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1719072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مخرج يعمل دون مفاتيح أو بطاقات، وتُمنع الأقفال والسلاسل والبوابات المغلقة أثناء التشغيل.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218084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2103120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الممرات والمخارج تبقى سالكة تماماً: لا تخزين، لا معدات، لا كراسي إضافية، لا لافتات تحجب اللوحات.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19611" y="25648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2487168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لوحات المخارج مضاءة ومرئية من مسافة كافية، والإضاءة الاحتياطية مختبرة قبل الافتتاح.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19611" y="294893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2871215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مخرج يُخصص له فرد مسؤول يعرف آلية فتحه ويبقى في موقعه حتى خروج آخر زائر.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19611" y="333298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66928" y="3255263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عرض الممرات وأبواب الطوارئ يطابق ما ورد في مخطط معتمد، وأي تعديل يستلزم اعتماداً مسبقاً.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19611" y="371703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" y="3639311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مسارات الإخلاء لا تمر عبر مناطق الخدمة أو مواقف المركبات أو مناطق محجوزة للمقاولين.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تُعلَّق خريطة المخارج ومسار الإخلاء عند كل بوابة كواليس، لا في المدخل الرئيسي فقط.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قرارات اللحظة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ذروة الحضور والازدحام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604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604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قياس لا تقدير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6604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عدّادات على البوابات ونقاط داخلية، ومراقبة بصرية موزعة على المناطق ذات الكثافة.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5229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3300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00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إيقاف مؤقت للدخول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57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3007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عند امتلاء منطقة، يُوقف الدخول إليها ويُحوَّل التدفق إلى منطقة بديلة معلنة مسبقاً.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219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9996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996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فتح مسار خلفي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353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9996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مخارج خلفية تُفتح عند الحاجة فقط بقرار مسؤول السلامة مع تأمينها بأفراد.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5915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إبلاغ متسلسل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2049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المشرف يبلّغ غرفة التحكم، وغرفة التحكم تبلّغ مدير الفعالية وقائد الإخلاء في وقت واحد.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كل قرار إيقاف أو تحويل يُسجَّل بوقته وسببه وجهة إبلاغه.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المنصات والهياكل المؤقتة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المنصة والأبراج والمقاعد والحواجز ومناطق الكواليس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يُبنى لأيام يجب أن يُحسب كأنه دائم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المنصات والهياكل المؤقتة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20</a:t>
            </a:r>
          </a:p>
        </p:txBody>
      </p:sp>
      <p:pic>
        <p:nvPicPr>
          <p:cNvPr id="8" name="Picture 7" descr="pic_s20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4224528" cy="2376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4589145"/>
            <a:ext cx="422452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0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مخطط توضيحي لمكونات منصة مؤقتة — لا يمثل تصميماً إنشائياً معتمداً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4534280"/>
            <a:ext cx="4224528" cy="7315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6944" y="1719072"/>
            <a:ext cx="6083503" cy="43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منصة أو برج صوت أو مدرج مؤقت يُقام على مخطط وحساب إنشائي معتمد من مهندس مختص قبل التنفيذ.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9611" y="235661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66944" y="227888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الأحمال تُحسب مجتمعة: الإضاءة والصوت والشاشات والأفراد، لا كل عنصر على حدة.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519611" y="270967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66944" y="263194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أوزان التثبيت والمسندات تكفي للظروف المحلية، وتُعاد مراجعتها بعد كل تغيّر في الطقس.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19611" y="306273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298500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تعديل على الهيكل بعد الفحص النهائي، وأي إضافة تمر بموافقة المهندس المشرف كتابياً.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19611" y="34157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333806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المناطق أسفل المنصة والأبراج والممرات الخلفية تُحجز ولا يُسمح بالوقوف أو التخزين فيها.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19611" y="376885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6944" y="369112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فحص يومي قبل الافتتاح: الوصلات، الأقفال، الدعامات، الأسطح، المنحدرات، وسلامة الدرابزين.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تفاصيل تصنع الفرق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المقاعد والحواجز والكواليس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7985"/>
                <a:gridCol w="3574251"/>
                <a:gridCol w="2345602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الخطر الأساسي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العنصر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تثبيت وربط الصفوف، عرض ممر كافٍ، وعدم تجاوز الأعداد المخصصة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انقلاب صف أو انحشار الجمهور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المقاعد المؤقتة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حواجز معتمدة مثبتة، أفراد على مسافات محددة، ومنطقة فاصلة أمام المنصة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الحاجز تحت دفع الجمهور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الحواجز الأمامية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درابزين على الجانبين، إضاءة، أسطح مانعة للانزلاق، وسعة محددة لكل مدرج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وانزلاق وتدافع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المدرجات والسلالم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تقسيم بمساحات محددة، خطوط نظر واضحة، ومساحة تنفس أمام المنصة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تدافع وضغط عند الذروة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منطقة الوقوف العامة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تصاريح دخول، حارس على كل مدخل، مسار منفصل للفنانين، وإضاءة كافية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دخول غير مصرّح واحتكاك بالفنانين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الكواليس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فحص تمديدات، طفاية قريبة، منع التدخين، وحد أقصى للأشخاص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كهرباء وحريق وتكدس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غرف الخدمات والفنانين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أي عنصر مؤقت يُركّب بعد الفحص النهائي يُعتبر غير معتمد حتى يُفحص ويُسجَّل.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الكهرباء والإضاءة والصوت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التمديدات والتوزيع والمولدات والتعليق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أكثر مصدر خطر متكرر في الفعاليات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الكهرباء والتمديدات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23</a:t>
            </a:r>
          </a:p>
        </p:txBody>
      </p:sp>
      <p:pic>
        <p:nvPicPr>
          <p:cNvPr id="8" name="Picture 7" descr="pic_s23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4224528" cy="2376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4589145"/>
            <a:ext cx="422452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0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مخطط توضيحي: مولّدة ولوحة توزيع ومعبر كابلات — تُستبدل بمخطط التنصيب الفعلي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4534280"/>
            <a:ext cx="4224528" cy="7315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6944" y="1719072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لوحات توزيع معتمدة مع قواطع وقاية من التسرب الأرضي، وفصل واضح لكل منطقة تشغيل.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9611" y="214985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66944" y="2072131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الحمولة محسوبة لكل لوحة ولا تتجاوز 80% من سعتها، وأي إضافة تُحسب قبل التوصيل.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519611" y="250291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66944" y="2425192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الكابلات مرفوعة أو مغطاة بمعابر معتمدة عند مسارات المشاة والمركبات، وبعيدة عن المياه.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19611" y="285597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2778252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وصلة تُنفَّذ بموصلات مناسبة، وتُمنع الوصلات المكشوفة والتمديدات العشوائية أو الملفوفة بشريط لاصق.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19611" y="320903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3131311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الفنيون المؤهلون فقط يتعاملون مع اللوحات، وتُقفل اللوحات غير المخصصة للاستخدام العام.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19611" y="35620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6944" y="3484371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فحص بصري وقياس قبل الافتتاح، وتسجيل النتائج في سجل الكهرباء لكل فعالية.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الطاقة الاحتياطية والتجهيزات المعلّقة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المولدات والإضاءة والصوت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24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0234"/>
                <a:gridCol w="3141431"/>
                <a:gridCol w="2136173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الخطر الأساسي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العنصر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موقع معتمد بعيد عن الجمهور، عادم موجّه، قاعدة مقاومة للتسرب، وطفاية مناسبة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عادم وضجيج وحريق ووقود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المولّدات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تخزين في حاويات معتمدة بكميات محدودة وفي منطقة مهوّاة محجوزة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تخزين غير آمن وانسكاب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الوقود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مولّدة احتياطية أو نظام تبديل آلي، واختبار تحميل قبل الافتتاح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انقطاع مفاجئ وفقدان إضاءة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الطاقة الاحتياطية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وحدات مستقلة تعمل بالبطارية على المخارج والمسارات، مختبرة قبل كل فعالية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انقطاع الإضاءة في الحشد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إضاءة الطوارئ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تعليق معتمد بأحمال محسوبة، تأمين مزدوج، ومنع الاقتراب أسفل الأبراج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سماعات أو انقلاب برج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الصوت والأبراج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شهادة فحص للتعليقات، مسندات كافية للرياح، وفحص بعد كل تغيّر جوي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عناصر فوق الجمهور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التعليقات والريج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تُفصل دائرة الأمن والإنذار والإضاءة الاحتياطية عن دائرة المسرح والإضاءة التجميلية.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الحريق والاستجابة الطبية والإخلاء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الوقاية أولاً، ثم جاهزية الاستجابة، ثم إخلاء منظم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جاهزية دائمة لا استعداد موسمي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الوقاية من الحريق وجاهزية الإطفاء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26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7741"/>
                <a:gridCol w="6055483"/>
                <a:gridCol w="1974614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المسؤول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العنصر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عدد ونوع مناسب لكل منطقة بحسب نوع الخطر، موزعة على مسافة وصول سريعة، بسجل فحص ظاهر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الطفايات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السلامة والمقاول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كواشف في الكواليس والمخازن وغرف الكهرباء، وتنبيه مسموع ومرئي يغطي كل المنطقة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الإنذار والكشف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العمليات الميدانية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سالكة ومضاءة ولوحات واضحة، وأبواب تفتح باتجاه الخروج دون عوائق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مسارات الهروب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التنصيب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مواد معالجة ضد الاشتعال بشهادة، وتخزين بعيد عن مصادر الحرارة واللوحات الكهربائية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مواد الديكور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منسق المقاولين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تصريح عمل ساخن، مراقب نار، وفحص للموقع بعد الانتهاء بساعة كاملة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الأعمال الساخنة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فريق الأمن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مناطق محددة بعيدة عن المواد القابلة للاشتعال، مع مراقبة مستمرة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منع التدخين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جاهزية معدات الإطفاء تُثبت بسجل فحص موقّع قبل كل فعالية، لا بالاعتماد على تاريخ التركيب.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يُمنع إلا بتصريح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منع مصادر الاشتعال غير المصرّح بها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27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1935"/>
                <a:gridCol w="4170939"/>
                <a:gridCol w="2424964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المطلوب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الوضع الخطر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المصدر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تصريح مكتوب، مشغّل معتمد، مسافات محددة، وفريق إطفاء جاهز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استخدام قرب الجمهور أو داخل مبنى أو تحت سقف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الألعاب النارية والمؤثرات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بدائل LED، أو حاويات مانعة للانتشار مع مراقبة دائمة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قرب ديكورات أو مفروشات أو ستائر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الشموع والزينة المضاءة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منطقة طبخ منفصلة مهوّاة، وتخزين أسطوانات خارجي محجوز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طبخ داخل خيمة أو ممر أو قرب مخرج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مواقد وأسطوانات الغاز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وتعبئة باردة في منطقة معتمدة، وكميات محدودة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تعبئة أثناء التشغيل أو تخزين عشوائي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المولدات والوقود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شحن مراقب، تخزين في حاوية معدنية، وفصل بعد الشحن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شحن متواصل في مخزن أو كواليس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البطاريات والشواحن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منع كامل، لافتات واضحة، ومراقبة من مسؤول الكواليس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قرب أقمشة ومواد ديكور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التدخين في الكواليس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أي استخدام لمصدر اشتعال دون تصريح يُوقف فوراً ويُوثَّق كحادث وشيك.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الوصول السريع أهم من كثرة المعدات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الإسعافات الأولية والحالات الطبية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28</a:t>
            </a:r>
          </a:p>
        </p:txBody>
      </p:sp>
      <p:pic>
        <p:nvPicPr>
          <p:cNvPr id="8" name="Picture 7" descr="pic_s28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4224528" cy="2376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4589145"/>
            <a:ext cx="422452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0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مخطط توضيحي لنقطة إسعاف — الموقع الفعلي يحدده مخطط الموقع المعتمد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4534280"/>
            <a:ext cx="4224528" cy="7315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6944" y="1719072"/>
            <a:ext cx="6083503" cy="43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نقطة إسعاف أولية على الأقل لكل [عدد محدد] زائر، بحيث لا يزيد زمن الوصول من أي منطقة عن [دقائق محددة].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9611" y="235661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66944" y="227888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فريق مدرّب في كل وردية، بأسماء وشهادات سارية معلنة في غرفة التحكم، وبديل لكل عضو.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519611" y="270967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66944" y="263194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 إسعاف مفتوح بعرض كافٍ يصل إلى كل منطقة دون عبور الحشد، ويُستخدم بمعرفة الأمن.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19611" y="306273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298500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جهاز صدمات كهربائية (AED) بحسب تقييم الموقع، مع تدريب الفريق على استخدامه.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19611" y="34157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333806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في الفعاليات الخارجية: ماء مجاني، مناطق ظل، ومراقبة حالات الإجهاد الحراري عند الذروة.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19611" y="376885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6944" y="369112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يُنقل المصاب إلا بقرار طبي أو عند خطر مباشر، ويُسجَّل كل بلاغ طبي بوقته ونتيجته.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ست خطوات لا تتغيّر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الإخلاء ونقاط التجمع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34194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6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34194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اكتشاف وتأكيد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34194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تحديد طبيعة الخطر وموقعه، وإبلاغ قائد الطوارئ فوراً.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839096" y="2468626"/>
            <a:ext cx="6400" cy="130822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60740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6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60740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إطلاق التنبيه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60740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الإنذار المعتمد وتنبيه الفرق عبر القناة المحددة.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65643" y="2468626"/>
            <a:ext cx="6400" cy="130822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87287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6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87287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وقف الأنشطة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87287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إيقاف الصوت والإضاءة التجميلية ورفع إضاءة الطوارئ.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2190" y="2468626"/>
            <a:ext cx="6400" cy="130822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13834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6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13834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إخلاء منظم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13834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توجيه الجمهور إلى أقرب مخرج آمن دون تدافع.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218736" y="2468626"/>
            <a:ext cx="6400" cy="130822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440381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6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40381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حصر وتجميع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40381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التحقق من الأعداد في نقطة التجمع [موقع نقطة التجمع].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45283" y="2468626"/>
            <a:ext cx="6400" cy="130822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6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تسليم وإعادة دخول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بموافقة الجهة المختصة فقط، وبعد تأكيد السلامة.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نقطة التجمع بعيدة عن المبنى ومسارات المركبات، وذات سعة تكفي الحضور المتوقع، ولها مسار بديل.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من يُبلَّغ ومتى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التنسيق مع الجهات المعنية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30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1600200" y="1700784"/>
          <a:ext cx="9921240" cy="1975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4892040"/>
                <a:gridCol w="2514600"/>
              </a:tblGrid>
              <a:tr h="329184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100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التوقيت</a:t>
                      </a:r>
                    </a:p>
                  </a:txBody>
                  <a:tcPr marL="82296" marR="82296" marT="18288" marB="18288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100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ما يُنسَّق بشأنه</a:t>
                      </a:r>
                    </a:p>
                  </a:txBody>
                  <a:tcPr marL="82296" marR="82296" marT="18288" marB="18288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100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</a:t>
                      </a:r>
                    </a:p>
                  </a:txBody>
                  <a:tcPr marL="82296" marR="82296" marT="18288" marB="18288" anchor="ctr">
                    <a:solidFill>
                      <a:srgbClr val="143B69"/>
                    </a:solidFill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 وأثناءها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التصاريح وسبل الإخلاء وجاهزية الإطفاء والتمارين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الدفاع المدني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 وأثناءها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الأمن وحماية المناطق الحساسة وتنظيم المرور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الشرطة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 وأثناءها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نقطة الإسعاف ومسار وسيارات الطوارئ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الإسعاف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تراخيص الموقع والتنظيم والنظافة والإشغالات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البلدية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التغذية والانقطاعات المخططة ونقاط الربط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مزود الكهرباء والمياه</a:t>
                      </a:r>
                    </a:p>
                  </a:txBody>
                  <a:tcPr marL="82296" marR="82296" marT="18288" marB="18288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حدود الاستخدام والاعتمادات ومتطلبات العقد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28000"/>
                        </a:lnSpc>
                      </a:pPr>
                      <a:r>
                        <a:rPr sz="9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 المنظمة أو مالك الموقع</a:t>
                      </a:r>
                    </a:p>
                  </a:txBody>
                  <a:tcPr marL="82296" marR="82296" marT="18288" marB="18288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0515600" y="382219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9999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16567" y="3858768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الطوارئ العامة وشرطة عُمان السلطانية والدفاع المدني والإسعاف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19288" y="382219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24343666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20255" y="3858768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هيئة الدفاع المدني والإسعاف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22975" y="382219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26718888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23944" y="3858768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الإسعاف الطبي في صحار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026664" y="382219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26840099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627632" y="3858768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مركز شرطة صحار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515600" y="429768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80000007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116567" y="4334256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بلدية صحار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019288" y="429768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1442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20255" y="4334256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بلاغات المياه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22975" y="429768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1011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23944" y="4334256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بلاغات انقطاع الكهرباء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026664" y="429768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/>
            <a:r>
              <a:rPr sz="1400" b="1">
                <a:solidFill>
                  <a:srgbClr val="9A6B2A"/>
                </a:solidFill>
                <a:latin typeface="IBM Plex Sans Arabic"/>
                <a:ea typeface="IBM Plex Sans Arabic"/>
                <a:cs typeface="IBM Plex Sans Arabic"/>
              </a:rPr>
              <a:t>80070008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627632" y="4334256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8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طوارئ الكهرباء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600200" y="4206240"/>
            <a:ext cx="9912096" cy="7315"/>
          </a:xfrm>
          <a:prstGeom prst="rect">
            <a:avLst/>
          </a:prstGeom>
          <a:solidFill>
            <a:srgbClr val="D9C7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061703" y="3822192"/>
            <a:ext cx="7315" cy="804672"/>
          </a:xfrm>
          <a:prstGeom prst="rect">
            <a:avLst/>
          </a:prstGeom>
          <a:solidFill>
            <a:srgbClr val="D9C7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6565392" y="3822192"/>
            <a:ext cx="7315" cy="804672"/>
          </a:xfrm>
          <a:prstGeom prst="rect">
            <a:avLst/>
          </a:prstGeom>
          <a:solidFill>
            <a:srgbClr val="D9C7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4069080" y="3822192"/>
            <a:ext cx="7315" cy="804672"/>
          </a:xfrm>
          <a:prstGeom prst="rect">
            <a:avLst/>
          </a:prstGeom>
          <a:solidFill>
            <a:srgbClr val="D9C7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00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تُدرج أرقام الاتصال المعتمدة وأسماء جهات الاتصال في ملحق منفصل يُحدَّث قبل كل فعالية.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293608" y="5138928"/>
            <a:ext cx="45720" cy="365760"/>
          </a:xfrm>
          <a:prstGeom prst="rect">
            <a:avLst/>
          </a:prstGeom>
          <a:solidFill>
            <a:srgbClr val="9A6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الطقس والموقع والمركبات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الرياح والحرارة والأمطار وحركة التحميل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حدود مكتوبة قبل الموسم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إدارة مخاطر الطقس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8547"/>
                <a:gridCol w="3801132"/>
                <a:gridCol w="1958159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وحد القرار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الأثر على الفعالية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الظاهرة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قياس مستمر في الموقع، إيقاف التعليقات والبانرات عند [حد الرياح]، وإخلاء أسفل الهياكل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بانرات وهياكل وانقلاب مدرجات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رياح شديدة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رفع الكابلات وتغطية اللوحات، وإيقاف الأنشطة الخارجية عند [حد الأمطار]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انزلاق وتماس كهربائي وتشكّل برك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أمطار غزيرة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ماء وظل ورذاذ، تقصير فترات العمل، وزيادة نقاط الإسعاف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إجهاد حراري وإغماء وتأخر استجابة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حرارة مرتفعة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الأنشطة الخارجية وإخلاء مؤقت إلى مناطق آمنة ومتابعة الرادار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صعق وإصابة وذعر في الحشد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عواصف رعدية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الأجزاء المعلقة، إرشاد صوتي مكثف، وإتاحة كمامات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تدني الرؤية ومشاكل تنفسية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غبار وعوالق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مسح الأسطح، لافتات تحذير، وتأخير الافتتاح حتى الجفاف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أسطح ومنحدرات زلقة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ندى وانخفاض حرارة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تُعتمد الحدود الرقمية لكل موقع مع الجهة المختصة، وتُعلن للفرق مسبقاً، ولا تُترك لتقدير المشرف لحظة الحدث.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فصل الحركة يمنع معظم الحوادث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حركة المركبات والتحميل والتنزيل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33</a:t>
            </a:r>
          </a:p>
        </p:txBody>
      </p:sp>
      <p:sp>
        <p:nvSpPr>
          <p:cNvPr id="8" name="Rectangle 7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1719072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فصل زمني ومكاني بين حركة المشاة وحركة الشاحنات، وعدم استخدام مسارات الخدمة كمخارج للجمهور.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218084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2103120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جدول تحميل وتنزيل بمواعيد محددة، ويُمنع التحميل أثناء ذروة الدخول أو الخروج.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19611" y="25648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2487168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حد سرعة داخل الموقع [حد السرعة المعتمد]، ومطبات أو معابر تفرض التباطؤ.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19611" y="294893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2871215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مرشد (منظّم حركة) لكل مركبة ثقيلة أو شاحنة تُناور في مساحة ضيقة.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19611" y="333298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66928" y="3255263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مناطق انتظار المركبات خارج نطاق الجمهور، مع مسار خروج بديل عند الإخلاء.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19611" y="371703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" y="3639311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تفتيش المركبات الداخلة وسجل بأرقامها وأسماء سائقيها وتوقيت دخولها وخروجها.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519611" y="4101083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6928" y="4023359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مسارات الإسعاف والدفاع المدني تبقى سالكة ولا تُستخدم للانتظار أو التحميل.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أي مركبة تعطّلت في مسار الخدمة تُسحب فوراً، ويُعلَم قائد الفعالية بتأثيرها على الجدول.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العاملون والمقاولون والتدريب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معدات الوقاية والتصاريح والكفاءة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من يعمل في الموقع أولاً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سلامة العاملين والمقاولين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35</a:t>
            </a:r>
          </a:p>
        </p:txBody>
      </p:sp>
      <p:pic>
        <p:nvPicPr>
          <p:cNvPr id="8" name="Picture 7" descr="pic_s35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4224528" cy="2376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4589145"/>
            <a:ext cx="422452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0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معدات الوقاية الأساسية: خوذة، سترة عاكسة، قفازات، حذاء سلامة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4534280"/>
            <a:ext cx="4224528" cy="7315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6944" y="1719072"/>
            <a:ext cx="6083503" cy="43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معدات الوقاية الشخصية بحسب المهمة: خوذة، سترة عاكسة، حذاء سلامة، قفازات، وحماية سمع في مناطق الصوت المرتفع.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9611" y="235661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66944" y="227888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تصريح عمل لكل مهمة خطرة: العمل على ارتفاع، الأعمال الساخنة، الكهرباء، والدخول إلى الأماكن المغلقة.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519611" y="270967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66944" y="263194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إحاطة قصيرة قبل كل وردية عن مهام اليوم ومخاطره ومسارات الطوارئ.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19611" y="306273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298500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فترات راحة وماء وظل في الأعمال الخارجية، ومراقبة الإجهاد الحراري للعاملين قبل الجمهور.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19611" y="34157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333806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الإبلاغ عن الحوادث الوشيكة دون لوم، لأن البلاغ المبكر أرخص من الحادث.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19611" y="376885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6944" y="369112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1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تأمين العاملين وتصاريح العمل وسجلات الحضور محفوظة ومتاحة للتفتيش.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لا يعمل في الموقع مقاول غير موثّق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إدارة المقاولين والموردين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36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7097"/>
                <a:gridCol w="5939926"/>
                <a:gridCol w="1440815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الإثبات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البند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نسخة عقد أو أمر شراء موقّع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بند سلامة صريح وتعريف بالمخاطر والمسؤوليات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التعاقد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ملف تأهيل محدث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سلامة وسابق أعمال مشابهة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التأهيل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فحص موقع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فحص وصلاحية وشهادات للرافعات والسقالات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المعدات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تصريح موقع قبل البدء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تصريح عمل ساخن أو ارتفاع أو كهرباء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التصاريح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كشف حضور موقّع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تعريف بالموقع والمخارج وقواعد التصرف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الإحاطة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تقرير تقييم المقاول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تقييم بعد الفعالية ومخالفات موثّقة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الأداء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المقاول غير الملتزم يُوقف عمله ويُستبدل، ويُسجَّل ذلك في ملفه قبل الفعالية التالية.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الكفاءة قبل المهمة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التدريب والتوعية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604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604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تأهيلي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66047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تعريف بسياسة السلامة والخطة والمخارج وسلسلة الإبلاغ لكل عامل جديد قبل أول وردية.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5229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3300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00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إحاطة الفعالية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57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300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قبل كل فعالية: المخاطر الخاصة بها، الأدوار، القناة اللاسلكية، ونقطة التجمع.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219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9996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996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تدريب متخصص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353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9996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للحشود، والإسعافات الأولية، والكهرباء، والريج، والعمل على ارتفاع، بحسب المهمة.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5915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تمارين دورية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2049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تمرين إخلاء واحد على الأقل قبل الموسم أو الفعالية الكبرى، بتقرير نتائج وملاحظات.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سجل التدريب يحتوي الموضوع والتاريخ والمدرب وأسماء الحاضرين وتوقيعاتهم ونتيجة التقييم.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3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الأطفال والفئات التي تحتاج إلى مساعدة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حماية خاصة عندما تستقبل الفعالية عائلات وأطفالاً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واجب تنظيمي وأخلاقي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حماية الأطفال والفئات التي تحتاج إلى مساعدة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39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98887" y="2388027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78727" y="2516043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الأطفال والناشئة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295139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78727" y="2873675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نقطة محددة لاستقبال الأطفال المفقودين، معلنة للفرق لا للجمهور العام.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19611" y="328204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78727" y="3204320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سوار أو بطاقة تعريف عند الدخول لفعاليات العائلات: اسم الطفل ورقم ولي الأمر.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19611" y="3612688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78727" y="3534964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التسليم لا يتم إلا لولي الأمر أو شخص مخوّل موثّق، ويُسجَّل البلاغ ونتيجته.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19611" y="3943333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78727" y="3865609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يُترك طفل دون إشراف في منطقة الخدمة أو الكواليس.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19611" y="427397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78727" y="4196253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بلاغ سلوك غير لائق يُوثَّق بسرية ويُرفع فوراً للمسؤول.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2190" y="2333163"/>
            <a:ext cx="6400" cy="204743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87087" y="2388027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516043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الفئات التي تحتاج إلى مساعدة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07811" y="295139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2873675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 وصول خالٍ من العوائق من المواقف إلى المدخل والمقاعد.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07811" y="328204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04320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نقاط مشاهدة مخصصة للكراسي المتحركة مع مرافق لكل شخص.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07811" y="3612688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3534964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أولوية في الطوابير والتفتيش، ودورات مياه متاحة ومعلنة.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07811" y="3943333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865609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خطة إخلاء تراعي من لا يستطيع الحركة بسرعة، بأفراد مخصصين للمساعدة.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807811" y="427397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196253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1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الإعلان عن الخدمات في الموقع وعبر قنوات بيع التذاكر.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66928" y="5065776"/>
            <a:ext cx="7772400" cy="548640"/>
          </a:xfrm>
          <a:prstGeom prst="rect">
            <a:avLst/>
          </a:prstGeom>
          <a:solidFill>
            <a:srgbClr val="F3E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289036" y="5157216"/>
            <a:ext cx="50292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45351" y="5148072"/>
            <a:ext cx="187451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نطاق التطبيق وبخصوصية البيانات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6384" y="5175504"/>
            <a:ext cx="5239512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تُطبَّق هذه الترتيبات كلما كانت الفعالية موجهة للعائلات أو تستقبل أطفالاً، وتُخفَّف في الفعاليات المخصّصة للبالغين مع إبقاء نقطة الاستقبال ومسار الوصول.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4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التوثيق والمراجعة والتحسين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قوائم الفحص والسجلات والمؤشرات وما يتغيّر بعد كل فعالية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لا يُفتح الموقع قبل استكمالها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قوائم فحص الفعالية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41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98887" y="1871456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78727" y="1999472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قبل الافتتاح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2434828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78727" y="2357104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المخارج سالكة واللوحات وإضاءة الطوارئ تعمل.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19611" y="270838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78727" y="2630662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الهياكل فُحصت واعتمدت، ولا تعديل بعد الفحص.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19611" y="298194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78727" y="2904220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اللوحات الكهربائية مغلقة والكابلات محمية والحمل داخل الحد.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19611" y="3255502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78727" y="3177778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الطفايات والإنذار بسجل فحص موقّع.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19611" y="3529060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78727" y="3451336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السعة والعدادات ونقاط التفتيش جاهزة.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519611" y="3802618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78727" y="3724894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الفريق موزّع ومطلع على المهام والقناة اللاسلكية.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519611" y="407617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78727" y="3998452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نقطة الإسعاف مجهزة والفريق حاضر.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519611" y="434973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8727" y="4272010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الطقس رُوجع وحدود الإيقاف معلنة.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1519611" y="4623292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278727" y="4545568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مخطط الإخلاء ونقطة التجمع معلنان للفريق.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1519611" y="4896850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278727" y="4819126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9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تصاريح المقاولين وسجلات حضورهم مكتملة.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92190" y="1816592"/>
            <a:ext cx="6400" cy="331393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587087" y="1871456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1999472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أثناء التشغيل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807811" y="2434828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2357104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عدّادات الحشود تُراجع كل [مدة محددة].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807811" y="272680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2649077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المخارج والممرات بلا أي عائق.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807811" y="301877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2941050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دوريات منتظمة على المناطق ذات الكثافة.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807811" y="331074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66928" y="3233023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فحص دوري للتمديدات والمولدات.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807811" y="3602720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3524996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البلاغات الطبية تُسجَّل أولاً بأول.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807811" y="3894693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66928" y="3816969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مراقبة الطقس واستمرار صلاحية حدود الإيقاف.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807811" y="418666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6928" y="4108942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تسليم الورديات بتقرير مكتوب.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807811" y="447863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66928" y="4400915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4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عطل في ضابط سلامة يُبلَّغ ويُعالج فوراً.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القائمة تُوقَّع من مسؤول الأمن والسلامة قبل فتح البوابات، وتُحفظ مع ملف الفعالية.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يُحفظ ولماذا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السجلات المطلوبة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42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7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9966"/>
                <a:gridCol w="5243923"/>
                <a:gridCol w="3533948"/>
              </a:tblGrid>
              <a:tr h="53319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المسؤول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أهم محتوياته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السجل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التاريخ والوقت والمكان والوصف والإجراء والشهود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تقارير الحوادث والوقائع الوشيكة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المنطقة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نتائج الفحص والملاحظات وتوقيع المنفّذ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قوائم الفحص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الكهرباء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قياسات الحمولة والفحص والتعديلات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الكهرباء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العمليات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الأعطال والإصلاح وتاريخ إغلاق الملاحظة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الصيانة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التدريب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الموضوع والحضور والتقييم والملاحظات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التدريب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56726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منسق المقاولين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نوع التصريح وموقعه ومدته وتقييم المقاول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تصاريح العمل وسجل المقاولين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تُحدَّد مدة حفظ كل سجل وفق العقد وسياسة الشركة: [مدة الحفظ المعتمدة].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يُقاس يتحسّن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مؤشرات الأداء والمراجعة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43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98887" y="2730341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66047" y="285835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100%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32700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66047" y="3192367"/>
            <a:ext cx="2284399" cy="2116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قوائم الفحص المكتملة قبل فتح البوابات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5229" y="2675477"/>
            <a:ext cx="6400" cy="1094803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465847" y="2730341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33007" y="285835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≤ 24 س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571" y="32700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3007" y="3192367"/>
            <a:ext cx="2284399" cy="2116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زمن إغلاق الملاحظة الحرجة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2190" y="2675477"/>
            <a:ext cx="6400" cy="1094803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99967" y="2693765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7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9967" y="3018631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الحوادث الجسيمة المستهدفة في كل فعالية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59150" y="2675477"/>
            <a:ext cx="6400" cy="1094803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799767" y="2730341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85835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2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90%+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20491" y="32700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192367"/>
            <a:ext cx="2284399" cy="2116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0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نسبة العاملين الذين تلقوا الإحاطة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تُراجع المؤشرات بعد كل فعالية وقبل الموسم التالي، وتُغذّي تحديث سجل المخاطر وخطة التدريب.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خمس خطوات لإغلاق الملف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المراجعة بعد الفعالية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44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3394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3394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اجتماع ختامي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3394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خلال [عدد أيام] من التفكيك، بحضور التشغيل والسلامة والمقاولين.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480864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44277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44277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تحليل الحوادث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44277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مراجعة كل حادث ووشيك، وتحديد السبب الجذري لا الفاعل فقط.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21748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85161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5161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تحديث السجل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85161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إضافة المخاطر الجديدة وتعديل الضوابط التي لم تعمل.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2631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26044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26044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تحديث الخطة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26044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تعديل الإجراءات والتدريب وقوائم الفحص بناءً على النتائج.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703515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اعتماد النسخة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إصدار مرقّم بتاريخه، وسحب النسخ القديمة من التداول.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الخطة تُراجع أيضاً عند تغيير الموقع أو نوع الفعالية أو السعة أو بعد أي حادث جسيم.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8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لا يجوز تركه للتقدير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الحقول التي تتطلب بيانات قبل الاعتماد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1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45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8" cy="3273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9343"/>
                <a:gridCol w="2939425"/>
                <a:gridCol w="4759070"/>
              </a:tblGrid>
              <a:tr h="467912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ما يعتمد عليه في الخطة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مصدره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الحقل المطلوب</a:t>
                      </a:r>
                    </a:p>
                  </a:txBody>
                  <a:tcPr marL="91440" marR="91440" marT="45720" marB="45720" anchor="ctr">
                    <a:solidFill>
                      <a:srgbClr val="143B69"/>
                    </a:solidFill>
                  </a:tcPr>
                </a:tc>
              </a:tr>
              <a:tr h="4008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سلسلة الإبلاغ والاستجابة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الشركة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[اسم مسؤول السلامة] وبيانات اتصاله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008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تخطيط الحشود والبوابات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 المختصة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[السعة المعتمدة] لكل منطقة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008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الإخلاء والحصر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مخطط الموقع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[موقع نقطة التجمع] والمسار البديل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008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التنسيق والاستجابة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الجهات المختصة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[أرقام الاتصال المعتمدة]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008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قرار الإيقاف والاستئناف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الشركة والجهة المختصة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[حدود الرياح والأمطار]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008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التوثيق والمراجعة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العقد وسياسة الشركة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[مدة حفظ السجلات]</a:t>
                      </a:r>
                    </a:p>
                  </a:txBody>
                  <a:tcPr marL="91440" marR="91440" marT="45720" marB="4572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00805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بدء التشغيل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 المنظمة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1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[التراخيص والموافقات المطلوبة]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0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الخطة استرشادية وتحتاج مواءمة واعتماداً بحسب متطلبات كل موقع وعقد والجهات المختصة قبل التشغيل.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60520" y="1874519"/>
            <a:ext cx="745236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السلامة شرط للتنفيذ، لا بند إضافي</a:t>
            </a:r>
          </a:p>
        </p:txBody>
      </p:sp>
      <p:sp>
        <p:nvSpPr>
          <p:cNvPr id="4" name="Rectangle 3"/>
          <p:cNvSpPr/>
          <p:nvPr/>
        </p:nvSpPr>
        <p:spPr>
          <a:xfrm>
            <a:off x="9829800" y="3401568"/>
            <a:ext cx="1600200" cy="292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60520" y="3566160"/>
            <a:ext cx="74523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2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كل فعالية تُخطَّط بحدود سلامة مكتوبة، وكل استثناء يحتاج قراراً موثّقاً، وكل ملاحظة تُغلق قبل الفعالية التالية.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60520" y="5074920"/>
            <a:ext cx="4023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0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شركة ابن سلمان لتنظيم وإدارة المهرجانات والمعارض والحفلات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IBM Plex Sans Arabic"/>
        <a:ea typeface="IBM Plex Sans Arabic"/>
        <a:cs typeface="IBM Plex Sans Arabic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IBM Plex Sans Arabic"/>
        <a:ea typeface="IBM Plex Sans Arabic"/>
        <a:cs typeface="IBM Plex Sans Arabic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خطة الأمن والسلامة — مسرح الطفل — مهرجان صحار</dc:title>
  <dc:subject>خطة تشغيلية · الإصدار الأول</dc:subject>
  <dc:creator>شركة ابن سلمان لتنظيم وإدارة المهرجانات والمعارض والحفلات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