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embeddedFontLst>
    <p:embeddedFont>
      <p:font typeface="IBM Plex Sans Arabic" pitchFamily="34" charset="-78"/>
      <p:regular r:id="rId53"/>
      <p:bold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font" Target="fonts/font1.fntdata"/><Relationship Id="rId54" Type="http://schemas.openxmlformats.org/officeDocument/2006/relationships/font" Target="fonts/font2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719072"/>
            <a:ext cx="7452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1975104"/>
            <a:ext cx="7452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6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تشغيلية · الإصدار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60520" y="2231136"/>
            <a:ext cx="7452360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6000"/>
              </a:lnSpc>
            </a:pPr>
            <a:r>
              <a:rPr sz="4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خطة الأمن</a:t>
            </a:r>
          </a:p>
          <a:p>
            <a:pPr algn="r" rtl="1">
              <a:lnSpc>
                <a:spcPct val="116000"/>
              </a:lnSpc>
            </a:pPr>
            <a:r>
              <a:rPr sz="4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والسلامة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784080" y="4096512"/>
            <a:ext cx="1828800" cy="3200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60520" y="4224528"/>
            <a:ext cx="745236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لتنظيم وإدارة المهرجانات والمعارض والحفلات</a:t>
            </a:r>
          </a:p>
          <a:p>
            <a:pPr algn="r" rtl="1">
              <a:lnSpc>
                <a:spcPct val="150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إطار وقائي واستجابة يشمل الجمهور والعاملين والمقاولين والمرافق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0520" y="5084064"/>
            <a:ext cx="4069080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5230368"/>
            <a:ext cx="40965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2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وثيقة استرشادية تُستكمل ببيانات كل موقع وفعالية</a:t>
            </a:r>
          </a:p>
          <a:p>
            <a:pPr algn="r" rtl="1">
              <a:lnSpc>
                <a:spcPct val="142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وتُعتمد من الجهات المختصة قبل التشغيل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دليل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محتويات الخطة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6224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3951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3951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9088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36224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1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1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والجاهزية والإخلاء والتنسيق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19088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36224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1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951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19088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36224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951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3951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والتحميل والتنزيل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19088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36224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3951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3951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والدخول والطوابير والمخارج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19088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94375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3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3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94375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3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3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والكواليس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7240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94375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3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3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الأطفال وذوي الاحتياجات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94375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3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2103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94375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2103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2103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77240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تُقرأ الخطة بالترتيب، ويُخصَّص كل قسم منها بحسب نوع الفعالية وحجمها وطبيعة الموقع.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 في كل فعالية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لماذا هذه الخطة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ونطاق التطبيق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392535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العام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75016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حماية الجمهور والعاملين والمقاولين والعارضين من الإصابة خلال جميع مراحل الفعالية.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080811"/>
            <a:ext cx="5071719" cy="4418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توفير إطار موحّد يُطبَّق على كل فعالية، ثم يُخصَّص بحسب الموقع ونوع الحدث وحجم الحضور.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70095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623228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ضمان استجابة منظمة وسريعة تحدّ من التوقف والفوضى عند أي طارئ.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403159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95387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الالتزام بمتطلبات الجهات المختصة والتراخيص والموافقات قبل بدء التشغيل.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36224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28451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توثيق الفحوص والقرارات والحوادث بما يسمح بالمراجعة والتحسين.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209655"/>
            <a:ext cx="6400" cy="237807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392535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75016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المهرجانات والحفلات، داخلية كانت أو خارجية، التي تنظمها الشركة أو تديرها.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080811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المعارض والمؤتمرات وأجنحة العارضين والمناطق التجارية المصاحبة.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48918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411456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مراحل ما قبل التنصيب والتنصيب والتشغيل ثم التفكيك وإعادة الموقع.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81982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4210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المساندة: الكواليس، مناطق الخدمة، نقاط التحميل ومواقف التشغيل.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15046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07274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المقاولون والموردون والفنانون والفرق العاملة داخل الموقع.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448111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40338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الأنشطة المصاحبة: الأطعمة والمشروبات والألعاب والفعاليات الجانبية.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تُستثنى من النطاق الأعمال الإنشائية الدائمة، وتُغطى باتفاقيات وتراخيص منفصلة مع الجهات المختصة.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القرار اليومي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مبادئ التنفيذ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قبل الحادث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تُعالج المخاطر في مرحلة التخطيط والتصميم، لا بعد وصول الجمهور إلى الموقع.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مسؤولية معلنة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لكل موقع ووردية مسؤول معيّن وبديل محدد، وأدوار موزعة كتابةً قبل بدء العمل.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حق الإيقاف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لأي عامل أو مشرف إيقاف عمل أو نشاط عند خطر مباشر، ويُبلَّغ مسؤول السلامة فوراً.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فحص وقرار وملاحظة يُسجَّل بتاريخه ومسؤوله، ويُغلق بإجراء تصحيحي موثّق.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يتخذ القرار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الهيكل وسلسلة الإبلاغ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087" y="1719072"/>
            <a:ext cx="3017520" cy="512064"/>
          </a:xfrm>
          <a:prstGeom prst="rect">
            <a:avLst/>
          </a:prstGeom>
          <a:solidFill>
            <a:srgbClr val="143B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087" y="1847088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sz="1250" b="1" i="0">
                <a:solidFill>
                  <a:srgbClr val="FDFBF7"/>
                </a:solidFill>
                <a:latin typeface="IBM Plex Sans Arabic"/>
                <a:cs typeface="IBM Plex Sans Arabic"/>
                <a:ea typeface="IBM Plex Sans Arabic"/>
              </a:rPr>
              <a:t>مدير الفعالية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0361" y="2231136"/>
            <a:ext cx="10972" cy="2377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783080" y="2468880"/>
            <a:ext cx="8622792" cy="91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67800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38872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582911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6888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6888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التقييم والفحص والإحاطة والتوثيق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3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760975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05015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88991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مدير العمليات الميدانية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8991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توزيع الفرق والبوابات والمسارات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12008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783080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627119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911095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منسق الجهات والمقاولين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11095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التراخيص والتنسيق الخارجي والتصاريح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169663"/>
            <a:ext cx="8622792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39020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17889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الأمن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والمراقبة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14462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93331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تنظيم الحشود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والبوابات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89903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68772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والكهرباء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65345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44214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الاستجابة الطبية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والإخلاء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40787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19656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المقاولون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والموردون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5065776"/>
            <a:ext cx="7772400" cy="548640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89036" y="5157216"/>
            <a:ext cx="50292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سلسلة الإبلاغ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175504"/>
            <a:ext cx="523951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عامل يبلّغ مشرف منطقته، والمشرف يبلّغ مسؤول الأمن والسلامة، والأخير يرفع إلى مدير الفعالية. الحوادث الجسيمة تُبلَّغ فوراً ودون انتظار التسلسل.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يفعل 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توزيع المسؤوليات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558"/>
                <a:gridCol w="4624187"/>
                <a:gridCol w="2312093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يُبلَّغ عنه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المسؤولية الأساسية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الدور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الحوادث الجسيمة وقرارات إيقاف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ترتيبات السلامة والموارد وقرار الإيقاف أو الإغلاق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 غير المعالَجة والملاحظات المتكررة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المخاطر والفحص والإحاطة والتوثيق والمتابعة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نقص الكوادر والازدحام وتعطّل المسارات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توزيع الفرق والبوابات والمسارات وجدول التحميل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أي خلل كهربائي أو هيكلي أو سقوط تجهيز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سلامة الهياكل والتمديدات والمولدات والتعليقات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المنصات والكهرباء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مخالفات المقاولين ونواقص التصاريح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التراخيص والتصاريح ومطابقة المقاولين للمتطلبات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الجهات والمقاولين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الازدحام والعوائق والسلوك الخطر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البوابات والطوابير والمخارج والمراقبة والإبلاغ الفوري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مشرفو التنظيم والأمن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تُحدَّث الأسماء وأرقام الاتصال في الملحق قبل كل فعالية، وتُعلَّق نسخة منها في غرفة التحكم ونقاط البوابات.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قبل الاعتماد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منهجية التقييم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الأنشطة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تجزئة الفعالية إلى مراحل: تنصيب، تشغيل، تفكيك، ومسارات خدمة.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تحديد الأخطار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لكل منطقة: الحشود، الهياكل، الكهرباء، الحريق، الطقس، حركة المركبات.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تقدير الاحتمال والأثر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تصنيف موحّد للمخاطر يحدد أولوية المعالجة قبل توزيع الموارد.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اختيار الضوابط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إزالة الخطر أولاً، ثم تقليله، ثم نقله، وقبول ما تبقّى بقرار موثّق.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والتحديث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تغيّر التصميم أو الأعداد أو الظروف الجوية أو بعد أي حادث.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المخاطر وثيقة حيّة تُراجع قبل كل فعالية، ولا يُشترط أن تكون طويلة بقدر ما تُشترط أن تكون دقيقة وقابلة للتنفيذ.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متى نتوقف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درجات المخاطر والإجراء المطلوب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145"/>
                <a:gridCol w="3253777"/>
                <a:gridCol w="3938782"/>
                <a:gridCol w="1382133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جهة الاعتماد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الإجراء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المعيار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الدرجة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روتينية ومراقبة دورية وتوثيق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ضعيف وأثر محدود على الأفراد أو التشغيل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منخفض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ضابط إضافي ومراقبة مستمرة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ممكن وأثر متوسط يستدعي تدخلاً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متوسط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النشاط حتى استكمال المعالجة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مرجّح وأثر جسيم على الأفراد أو سير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عالٍ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 والجهات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فوري وإخلاء جزئي أو كلي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خطر على الحياة أو احتمال حدوث واسع النطاق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حرج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يُسمح بقبول خطر حرج مهما كانت الضغوط التشغيلية أو الجدول الزمني للفعالية.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التخطيط والتنصيب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ما قبل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5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8290"/>
                <a:gridCol w="2601059"/>
                <a:gridCol w="1433920"/>
                <a:gridCol w="3034569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[السعة المعتمدة] وتقييد البيع وعدّادات دخول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وتدافع وتعطّل المخارج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التخطيط والبيع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سعة غير معتمدة أو بيع يتجاوز الطاقة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بوابات محسوب ومسارات منفصلة ومظلات انتظار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طوابير طويلة وضغط على البوابات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تصميم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دخول وتفتيش غير كافية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حسابات إنشائية واعتماد ومفتش مستقل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انهيار جزئي وإصابات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المقاول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هيكل مؤقت غير مرخّص أو ناقص التثبيت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لوحات موزعة معتمدة وحمولة محسوبة ومسارات كابلات محمية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وحرائق وانقطاع مفاجئ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التنصيب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تمديدات كهربائية عشوائية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رياح وأمطار وإجراء إيقاف معلن مسبقاً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تجهيزات وإلغاء غير منظم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الموقع والموسم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غياب حدود طقس مكتوبة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تُرفق بهذا السجل مخططات الموقع والمسارات ونسخة من التصاريح قبل بدء التنصيب.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التشغيل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أثناء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5847"/>
                <a:gridCol w="2517231"/>
                <a:gridCol w="2247528"/>
                <a:gridCol w="2517231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عدّاد حشود وفريق تعزيز وإيقاف دخول مؤقت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وإصابات وتعطّل الإخلاء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تدفق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عند بوابة أو ممر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وإضاءة طوارئ وفحص دوري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فقدان إضاءة وذعر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حمل زائد أو عطل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كهرباء مفاجئ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مناطق الطبخ ومنع التدخين وطفايات قريبة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انتشار سريع ودخان كثيف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معدات طبخ أو تدخين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حريق في منطقة طعام أو 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نقاط إسعاف موزعة ومسار إسعاف مفتوح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تأخر الاستجابة الطبية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أو حالة سابقة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حالة طبية حرجة داخل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وفريق تدخل ومخارج خلفية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إصابات وسقوط حواجز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نحو المنصة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سلوك جمهور غير منضبط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مراقبة مستمرة وحدود إيقاف معلنة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هياكل وانزلاق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الطقس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أو أمطار مفاجئة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ضابط يظهر تعطّله أثناء التشغيل يُبلَّغ فوراً ويُستبدل قبل استمرار النشاط.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الإغلاق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التفكيك وما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967"/>
                <a:gridCol w="3827713"/>
                <a:gridCol w="2339158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المرحلة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تدريجي وإضاءة كاملة وفريق توجيه على كل مخرج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تزاحم على المخارج وسقوط في الممرات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خروج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تسلسل تفكيك معتمد ومناطق محجوزة ومشرف مختص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وحركة معدات ثقيلة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تفكيك الهياكل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زمني بين خروج الجمهور ودخول المركبات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تداخل مركبات المشغلين مع حركة المشاة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المعدات والبضائع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جولة تنظيف وفحص نهائي قبل تسليم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مخلفات وزجاج وأسطح غير آمنة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إعادة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يُغلق الموقع رسمياً قبل توقيع مسؤول الأمن والسلامة على استكمال الإغلاق.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ومسار الجمهور من الطابور إلى المخرج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كل ترتيب لاحق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السعة وإدارة الأعداد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15</a:t>
            </a:r>
          </a:p>
        </p:txBody>
      </p:sp>
      <p:pic>
        <p:nvPicPr>
          <p:cNvPr id="8" name="Picture 7" descr="pic_s1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لمسار الدخول — يُستبدل بمخطط الموقع المعتمد لكل 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تُحسب السعة من مساحة الأرض وحدها، بل بعدد المخارج وسعتها ومسارات الإخلاء والخدمات المتاحة.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تُثبَّت السعة المعتمدة لكل منطقة في مخطط الموقع: [السعة المعتمدة] لكل صالة أو ساحة، والإجمالي [السعة الإجمالية المعتمدة].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تُراجع عدّادات الدخول والخروج كل [مدة محددة]، وتُقارن بالحد المعتمد لكل منطقة لا بالإجمالي فقط.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بلوغ 85% من سعة أي منطقة تُفعَّل خطة الازدحام: وقف البيع، إعادة توزيع الفرق، وفتح مسارات بديلة.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الفعاليات ذات المقاعد المرقّمة تُدار بعدد مقاعد لكل جلسة، مع فاصل زمني كافٍ بين الجلسات.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زيادة في السعة تتطلب اعتماداً كتابياً من الجهة المختصة قبل الإعلان عنها.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تنظيم حركة الجمهور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الدخول والخروج والطوابير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نقاط تفتيش كافية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عدد نقاط التفتيش يُحسب على ذروة التدفق المتوقعة، مع نقطة إضافية احتياطية تُفتح عند الحاجة.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مسارات منفصلة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للدخول ومسار للخروج، ومسارات مستقلة للعائلات والضيوف والإعلام وذوي الاحتياجات.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طابور لا يصل إلى الطريق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تشكيل الطابور داخل حرم الموقع بمسافة كافية، مع مظلات وماء وإرشاد صوتي واضح.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إعادة الدخول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آلية معتمدة لإعادة الدخول تُمنع فيها إعادة التفتيش الكامل، مع ضبط البوابات ومنع الدخول العابر.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يُفتح باب الجمهور قبل تأكيد جاهزية المخارج وتوزيع الفرق على مواقعها.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يُقبل به تهاون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المخارج ومسارات الإخلاء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يعمل دون مفاتيح أو بطاقات، وتُمنع الأقفال والسلاسل والبوابات المغلقة أثناء التشغيل.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الممرات والمخارج تبقى سالكة تماماً: لا تخزين، لا معدات، لا كراسي إضافية، لا لافتات تحجب اللوحات.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المخارج مضاءة ومرئية من مسافة كافية، والإضاءة الاحتياطية مختبرة قبل الافتتاح.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يُخصص له فرد مسؤول يعرف آلية فتحه ويبقى في موقعه حتى خروج آخر زائر.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عرض الممرات وأبواب الطوارئ يطابق ما ورد في مخطط معتمد، وأي تعديل يستلزم اعتماداً مسبقاً.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الإخلاء لا تمر عبر مناطق الخدمة أو مواقف المركبات أو مناطق محجوزة للمقاولين.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تُعلَّق خريطة المخارج ومسار الإخلاء عند كل بوابة كواليس، لا في المدخل الرئيسي فقط.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قرارات اللحظة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ذروة الحضور والازدحام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قياس لا تقدير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على البوابات ونقاط داخلية، ومراقبة بصرية موزعة على المناطق ذات الكثافة.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إيقاف مؤقت للدخول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امتلاء منطقة، يُوقف الدخول إليها ويُحوَّل التدفق إلى منطقة بديلة معلنة مسبقاً.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فتح مسار خلفي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مخارج خلفية تُفتح عند الحاجة فقط بقرار مسؤول السلامة مع تأمينها بأفراد.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إبلاغ متسلسل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المشرف يبلّغ غرفة التحكم، وغرفة التحكم تبلّغ مدير الفعالية وقائد الإخلاء في وقت واحد.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قرار إيقاف أو تحويل يُسجَّل بوقته وسببه وجهة إبلاغه.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ومناطق الكواليس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يُبنى لأيام يجب أن يُحسب كأنه دائم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20</a:t>
            </a:r>
          </a:p>
        </p:txBody>
      </p:sp>
      <p:pic>
        <p:nvPicPr>
          <p:cNvPr id="8" name="Picture 7" descr="pic_s20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لمكونات منصة مؤقتة — لا يمثل تصميماً إنشائياً معتمداً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منصة أو برج صوت أو مدرج مؤقت يُقام على مخطط وحساب إنشائي معتمد من مهندس مختص قبل التنفيذ.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الأحمال تُحسب مجتمعة: الإضاءة والصوت والشاشات والأفراد، لا كل عنصر على حدة.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أوزان التثبيت والمسندات تكفي للظروف المحلية، وتُعاد مراجعتها بعد كل تغيّر في الطقس.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تعديل على الهيكل بعد الفحص النهائي، وأي إضافة تمر بموافقة المهندس المشرف كتابياً.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أسفل المنصة والأبراج والممرات الخلفية تُحجز ولا يُسمح بالوقوف أو التخزين فيها.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قبل الافتتاح: الوصلات، الأقفال، الدعامات، الأسطح، المنحدرات، وسلامة الدرابزين.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تفاصيل تصنع الفرق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المقاعد والحواجز والكواليس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7985"/>
                <a:gridCol w="3574251"/>
                <a:gridCol w="2345602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تثبيت وربط الصفوف، عرض ممر كافٍ، وعدم تجاوز الأعداد المخصصة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انقلاب صف أو انحشار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المقاعد المؤقتة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مثبتة، أفراد على مسافات محددة، ومنطقة فاصلة أمام المنصة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الحاجز تحت دفع الجمهور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الحواجز الأمامية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درابزين على الجانبين، إضاءة، أسطح مانعة للانزلاق، وسعة محددة لكل مدرج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وانزلاق وتدافع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المدرجات والسلالم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تقسيم بمساحات محددة، خطوط نظر واضحة، ومساحة تنفس أمام المنصة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وضغط عند الذروة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الوقوف العامة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دخول، حارس على كل مدخل، مسار منفصل للفنانين، وإضاءة كافية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دخول غير مصرّح واحتكاك بالفنانين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تمديدات، طفاية قريبة، منع التدخين، وحد أقصى للأشخاص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كهرباء وحريق وتكدس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غرف الخدمات والفنانين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عنصر مؤقت يُركّب بعد الفحص النهائي يُعتبر غير معتمد حتى يُفحص ويُسجَّل.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أكثر مصدر خطر متكرر في الفعاليات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والتمديدات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23</a:t>
            </a:r>
          </a:p>
        </p:txBody>
      </p:sp>
      <p:pic>
        <p:nvPicPr>
          <p:cNvPr id="8" name="Picture 7" descr="pic_s23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توضيحي: مولّدة ولوحة توزيع ومعبر كابلات — تُستبدل بمخطط التنصيب الفعلي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توزيع معتمدة مع قواطع وقاية من التسرب الأرضي، وفصل واضح لكل منطقة تشغيل.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الحمولة محسوبة لكل لوحة ولا تتجاوز 80% من سعتها، وأي إضافة تُحسب قبل التوصيل.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50291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42519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الكابلات مرفوعة أو مغطاة بمعابر معتمدة عند مسارات المشاة والمركبات، وبعيدة عن المياه.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285597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77825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وصلة تُنفَّذ بموصلات مناسبة، وتُمنع الوصلات المكشوفة والتمديدات العشوائية أو الملفوفة بشريط لاصق.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209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13131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الفنيون المؤهلون فقط يتعاملون مع اللوحات، وتُقفل اللوحات غير المخصصة للاستخدام العام.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5620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48437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بصري وقياس قبل الافتتاح، وتسجيل النتائج في سجل الكهرباء لكل فعالية.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الطاقة الاحتياطية والتجهيزات المعلّقة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المولدات والإضاءة والصوت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0234"/>
                <a:gridCol w="3141431"/>
                <a:gridCol w="2136173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موقع معتمد بعيد عن الجمهور، عادم موجّه، قاعدة مقاومة للتسرب، وطفاية مناسبة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عادم وضجيج وحريق ووقود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المولّدات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في حاويات معتمدة بكميات محدودة وفي منطقة مهوّاة محجوزة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غير آمن وانسكاب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الوقود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أو نظام تبديل آلي، واختبار تحميل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مفاجئ وفقدان إضاءة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الطاقة الاحتياطية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وحدات مستقلة تعمل بالبطارية على المخارج والمسارات، مختبرة قبل كل فعالية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الإضاءة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إضاءة الطوارئ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تعليق معتمد بأحمال محسوبة، تأمين مزدوج، ومنع الاقتراب أسفل الأبراج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سماعات أو انقلاب برج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الصوت والأبراج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شهادة فحص للتعليقات، مسندات كافية للرياح، وفحص بعد كل تغيّر جوي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فوق الجمهور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التعليقات والريج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تُفصل دائرة الأمن والإنذار والإضاءة الاحتياطية عن دائرة المسرح والإضاءة التجميلية.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أولاً، ثم جاهزية الاستجابة، ثم إخلاء منظم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جاهزية دائمة لا استعداد موسمي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من الحريق وجاهزية الإطفاء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741"/>
                <a:gridCol w="6055483"/>
                <a:gridCol w="1974614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ونوع مناسب لكل منطقة بحسب نوع الخطر، موزعة على مسافة وصول سريعة، بسجل فحص ظاهر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الطفايات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السلامة والمقاول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كواشف في الكواليس والمخازن وغرف الكهرباء، وتنبيه مسموع ومرئي يغطي كل المنطقة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الإنذار والكشف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سالكة ومضاءة ولوحات واضحة، وأبواب تفتح باتجاه الخروج دون عوائق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الهروب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التنصيب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معالجة ضد الاشتعال بشهادة، وتخزين بعيد عن مصادر الحرارة واللوحات الكهربائية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الديكور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ساخن، مراقب نار، وفحص للموقع بعد الانتهاء بساعة كاملة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الأعمال الساخنة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فريق الأمن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مناطق محددة بعيدة عن المواد القابلة للاشتعال، مع مراقبة مستمرة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التدخين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جاهزية معدات الإطفاء تُثبت بسجل فحص موقّع قبل كل فعالية، لا بالاعتماد على تاريخ التركيب.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يُمنع إلا بتصريح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منع مصادر الاشتعال غير المصرّح بها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1935"/>
                <a:gridCol w="4170939"/>
                <a:gridCol w="2424964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الوضع الخطر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المصدر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مكتوب، مشغّل معتمد، مسافات محددة، وفريق إطفاء جاهز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استخدام قرب الجمهور أو داخل مبنى أو تحت سقف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الألعاب النارية والمؤثرات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بدائل LED، أو حاويات مانعة للانتشار مع مراقبة دائمة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ديكورات أو مفروشات أو ستائر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الشموع والزينة المضاءة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طبخ منفصلة مهوّاة، وتخزين أسطوانات خارجي محجوز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طبخ داخل خيمة أو ممر أو قرب مخرج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مواقد وأسطوانات الغاز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وتعبئة باردة في منطقة معتمدة، وكميات محدودة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تعبئة أثناء التشغيل أو تخزين عشوائي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المولدات والوقود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مراقب، تخزين في حاوية معدنية، وفصل بعد الشحن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متواصل في مخزن أو 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البطاريات والشواحن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كامل، لافتات واضحة، ومراقبة من مسؤول الكواليس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أقمشة ومواد ديكور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التدخين في الكواليس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استخدام لمصدر اشتعال دون تصريح يُوقف فوراً ويُوثَّق كحادث وشيك.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الوصول السريع أهم من كثرة المعدات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الإسعافات الأولية والحالات الطبية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28</a:t>
            </a:r>
          </a:p>
        </p:txBody>
      </p:sp>
      <p:pic>
        <p:nvPicPr>
          <p:cNvPr id="8" name="Picture 7" descr="pic_s28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لنقطة إسعاف — الموقع الفعلي يحدده مخطط الموقع المعتمد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إسعاف أولية على الأقل لكل [عدد محدد] زائر، بحيث لا يزيد زمن الوصول من أي منطقة عن [دقائق محددة].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فريق مدرّب في كل وردية، بأسماء وشهادات سارية معلنة في غرفة التحكم، وبديل لكل عضو.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إسعاف مفتوح بعرض كافٍ يصل إلى كل منطقة دون عبور الحشد، ويُستخدم بمعرفة الأمن.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جهاز صدمات كهربائية (AED) بحسب تقييم الموقع، مع تدريب الفريق على استخدامه.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في الفعاليات الخارجية: ماء مجاني، مناطق ظل، ومراقبة حالات الإجهاد الحراري عند الذروة.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يُنقل المصاب إلا بقرار طبي أو عند خطر مباشر، ويُسجَّل كل بلاغ طبي بوقته ونتيجته.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ست خطوات لا تتغيّر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الإخلاء ونقاط التجمع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419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3419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اكتشاف وتأكيد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3419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تحديد طبيعة الخطر وموقعه، وإبلاغ قائد الطوارئ فوراً.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3909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60740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60740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إطلاق التنبيه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0740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الإنذار المعتمد وتنبيه الفرق عبر القناة المحددة.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6564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87287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7287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وقف الأنشطة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7287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إيقاف الصوت والإضاءة التجميلية ورفع إضاءة الطوارئ.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2190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1383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383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إخلاء منظم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383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توجيه الجمهور إلى أقرب مخرج آمن دون تدافع.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1873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40381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0381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وتجميع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40381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التحقق من الأعداد في نقطة التجمع [موقع نقطة التجمع].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4528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تسليم وإعادة دخول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بموافقة الجهة المختصة فقط، وبعد تأكيد السلامة.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نقطة التجمع بعيدة عن المبنى ومسارات المركبات، وذات سعة تكفي الحضور المتوقع، ولها مسار بديل.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يُبلَّغ ومتى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التنسيق مع الجهات المعنية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30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600200" y="1700784"/>
          <a:ext cx="9921240" cy="197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4892040"/>
                <a:gridCol w="2514600"/>
              </a:tblGrid>
              <a:tr h="32918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التوقيت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يُنسَّق بشأنه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 وسبل الإخلاء وجاهزية الإطفاء والتمارين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الدفاع المدني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الأمن وحماية المناطق الحساسة وتنظيم المرور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الشرطة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نقطة الإسعاف ومسار وسيارات الطوارئ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الإسعاف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تراخيص الموقع والتنظيم والنظافة والإشغالات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البلدية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التغذية والانقطاعات المخططة ونقاط الربط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مزود الكهرباء والمياه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الاستخدام والاعتمادات ومتطلبات العقد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 أو مالك الموقع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515600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9999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16567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الطوارئ العامة وشرطة عُمان السلطانية والدفاع المدني والإسعاف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19288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24343666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0255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هيئة الدفاع المدني والإسعاف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22975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26718888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23944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الإسعاف الطبي في صحار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26664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26840099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27632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مركز شرطة صحار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5600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80000007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16567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بلدية صحار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19288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1442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20255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بلاغات المياه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22975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1011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23944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بلاغات انقطاع الكهرباء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26664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80070008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627632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طوارئ الكهرباء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600200" y="4206240"/>
            <a:ext cx="9912096" cy="7315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61703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565392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069080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00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تُدرج أرقام الاتصال المعتمدة وأسماء جهات الاتصال في ملحق منفصل يُحدَّث قبل كل فعالية.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293608" y="5138928"/>
            <a:ext cx="45720" cy="365760"/>
          </a:xfrm>
          <a:prstGeom prst="rect">
            <a:avLst/>
          </a:prstGeom>
          <a:solidFill>
            <a:srgbClr val="9A6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وحركة التحميل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حدود مكتوبة قبل الموسم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مخاطر الطقس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547"/>
                <a:gridCol w="3801132"/>
                <a:gridCol w="1958159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وحد القرار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على الفعالية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الظاهرة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 مستمر في الموقع، إيقاف التعليقات والبانرات عند [حد الرياح]، وإخلاء أسفل الهياكل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بانرات وهياكل وانقلاب مدرجات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شديدة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رفع الكابلات وتغطية اللوحات، وإيقاف الأنشطة الخارجية عند [حد الأمطار]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انزلاق وتماس كهربائي وتشكّل برك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أمطار غزيرة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ماء وظل ورذاذ، تقصير فترات العمل، وزيادة نقاط الإسعاف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وإغماء وتأخر استجابة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حرارة مرتفعة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الأنشطة الخارجية وإخلاء مؤقت إلى مناطق آمنة ومتابعة الرادار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وإصابة وذعر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عواصف رعدية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الأجزاء المعلقة، إرشاد صوتي مكثف، وإتاحة كمامات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تدني الرؤية ومشاكل تنفسية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غبار وعوالق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مسح الأسطح، لافتات تحذير، وتأخير الافتتاح حتى الجفاف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أسطح ومنحدرات زلقة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ندى وانخفاض حرارة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تُعتمد الحدود الرقمية لكل موقع مع الجهة المختصة، وتُعلن للفرق مسبقاً، ولا تُترك لتقدير المشرف لحظة الحدث.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فصل الحركة يمنع معظم الحوادث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حركة المركبات والتحميل والتنزيل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33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فصل زمني ومكاني بين حركة المشاة وحركة الشاحنات، وعدم استخدام مسارات الخدمة كمخارج للجمهور.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جدول تحميل وتنزيل بمواعيد محددة، ويُمنع التحميل أثناء ذروة الدخول أو الخروج.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حد سرعة داخل الموقع [حد السرعة المعتمد]، ومطبات أو معابر تفرض التباطؤ.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مرشد (منظّم حركة) لكل مركبة ثقيلة أو شاحنة تُناور في مساحة ضيقة.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مناطق انتظار المركبات خارج نطاق الجمهور، مع مسار خروج بديل عند الإخلاء.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تفتيش المركبات الداخلة وسجل بأرقامها وأسماء سائقيها وتوقيت دخولها وخروجها.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410108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4023359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الإسعاف والدفاع المدني تبقى سالكة ولا تُستخدم للانتظار أو التحميل.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مركبة تعطّلت في مسار الخدمة تُسحب فوراً، ويُعلَم قائد الفعالية بتأثيرها على الجدول.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يعمل في الموقع أولاً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سلامة العاملين والمقاولين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35</a:t>
            </a:r>
          </a:p>
        </p:txBody>
      </p:sp>
      <p:pic>
        <p:nvPicPr>
          <p:cNvPr id="8" name="Picture 7" descr="pic_s3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معدات الوقاية الأساسية: خوذة، سترة عاكسة، قفازات، حذاء سلامة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معدات الوقاية الشخصية بحسب المهمة: خوذة، سترة عاكسة، حذاء سلامة، قفازات، وحماية سمع في مناطق الصوت المرتفع.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تصريح عمل لكل مهمة خطرة: العمل على ارتفاع، الأعمال الساخنة، الكهرباء، والدخول إلى الأماكن المغلقة.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إحاطة قصيرة قبل كل وردية عن مهام اليوم ومخاطره ومسارات الطوارئ.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فترات راحة وماء وظل في الأعمال الخارجية، ومراقبة الإجهاد الحراري للعاملين قبل الجمهور.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الإبلاغ عن الحوادث الوشيكة دون لوم، لأن البلاغ المبكر أرخص من الحادث.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تأمين العاملين وتصاريح العمل وسجلات الحضور محفوظة ومتاحة للتفتيش.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يعمل في الموقع مقاول غير موثّق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المقاولين والموردين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097"/>
                <a:gridCol w="5939926"/>
                <a:gridCol w="1440815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الإثبات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نسخة عقد أو أمر شراء موقّع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بند سلامة صريح وتعريف بالمخاطر والمسؤوليات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التعاقد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ملف تأهيل محدث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سلامة وسابق أعمال مشابهة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التأهيل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فحص موقع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وصلاحية وشهادات للرافعات والسقالات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المعدات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موقع قبل البدء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 أو ارتفاع أو كهرباء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كشف حضور موقّع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تعريف بالموقع والمخارج وقواعد التصرف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الإحاطة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تقرير تقييم 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بعد الفعالية ومخالفات موثّقة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الأداء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المقاول غير الملتزم يُوقف عمله ويُستبدل، ويُسجَّل ذلك في ملفه قبل الفعالية التالية.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الكفاءة قبل المهمة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التدريب والتوعية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تأهيلي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تعريف بسياسة السلامة والخطة والمخارج وسلسلة الإبلاغ لكل عامل جديد قبل أول وردية.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إحاطة الفعالية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قبل كل فعالية: المخاطر الخاصة بها، الأدوار، القناة اللاسلكية، ونقطة التجمع.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تدريب متخصص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للحشود، والإسعافات الأولية، والكهرباء، والريج، والعمل على ارتفاع، بحسب المهمة.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تمارين دورية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تمرين إخلاء واحد على الأقل قبل الموسم أو الفعالية الكبرى، بتقرير نتائج وملاحظات.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التدريب يحتوي الموضوع والتاريخ والمدرب وأسماء الحاضرين وتوقيعاتهم ونتيجة التقييم.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3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والفئات التي تحتاج إلى مساعدة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خاصة عندما تستقبل الفعالية عائلات وأطفالاً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واجب تنظيمي وأخلاقي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حماية الأطفال والفئات التي تحتاج إلى مساعدة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39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والناشئة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87367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محددة لاستقبال الأطفال المفقودين، معلنة للفرق لا للجمهور العام.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20432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سوار أو بطاقة تعريف عند الدخول لفعاليات العائلات: اسم الطفل ورقم ولي الأمر.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534964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التسليم لا يتم إلا لولي الأمر أو شخص مخوّل موثّق، ويُسجَّل البلاغ ونتيجته.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86560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يُترك طفل دون إشراف في منطقة الخدمة أو الكواليس.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19625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بلاغ سلوك غير لائق يُوثَّق بسرية ويُرفع فوراً للمسؤول.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333163"/>
            <a:ext cx="6400" cy="204743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87367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وصول خالٍ من العوائق من المواقف إلى المدخل والمقاعد.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0432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نقاط مشاهدة مخصصة للكراسي المتحركة مع مرافق لكل شخص.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534964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أولوية في الطوابير والتفتيش، ودورات مياه متاحة ومعلنة.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6560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خطة إخلاء تراعي من لا يستطيع الحركة بسرعة، بأفراد مخصصين للمساعدة.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19625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الإعلان عن الخدمات في الموقع وعبر قنوات بيع التذاكر.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6928" y="5065776"/>
            <a:ext cx="7772400" cy="548640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89036" y="5157216"/>
            <a:ext cx="50292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 وبخصوصية البيانات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5175504"/>
            <a:ext cx="523951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تُطبَّق هذه الترتيبات كلما كانت الفعالية موجهة للعائلات أو تستقبل أطفالاً، وتُخفَّف في الفعاليات المخصّصة للبالغين مع إبقاء نقطة الاستقبال ومسار الوصول.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 والتحسين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 وما يتغيّر بعد كل فعالية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يُفتح الموقع قبل استكمالها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قوائم فحص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قبل الافتتاح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357104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سالكة واللوحات وإضاءة الطوارئ تعمل.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70838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2630662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الهياكل فُحصت واعتمدت، ولا تعديل بعد الفحص.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819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290422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اللوحات الكهربائية مغلقة والكابلات محمية والحمل داخل الحد.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25550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17777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الطفايات والإنذار بسجل فحص موقّع.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52906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345133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السعة والعدادات ونقاط التفتيش جاهزة.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380261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78727" y="3724894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الفريق موزّع ومطلع على المهام والقناة اللاسلكية.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519611" y="407617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78727" y="3998452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الإسعاف مجهزة والفريق حاضر.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519611" y="434973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8727" y="427201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الطقس رُوجع وحدود الإيقاف معلنة.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19611" y="462329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78727" y="454556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مخطط الإخلاء ونقطة التجمع معلنان للفريق.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519611" y="489685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78727" y="481912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تصاريح المقاولين وسجلات حضورهم مكتملة.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2190" y="1816592"/>
            <a:ext cx="6400" cy="331393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870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أثناء التشغيل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2357104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الحشود تُراجع كل [مدة محددة].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07811" y="272680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2649077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والممرات بلا أي عائق.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07811" y="301877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2941050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دوريات منتظمة على المناطق ذات الكثافة.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7811" y="331074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66928" y="3233023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دوري للتمديدات والمولدات.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07811" y="360272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3524996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البلاغات الطبية تُسجَّل أولاً بأول.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807811" y="389469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6928" y="3816969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مراقبة الطقس واستمرار صلاحية حدود الإيقاف.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07811" y="418666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4108942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تسليم الورديات بتقرير مكتوب.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07811" y="44786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6928" y="4400915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عطل في ضابط سلامة يُبلَّغ ويُعالج فوراً.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القائمة تُوقَّع من مسؤول الأمن والسلامة قبل فتح البوابات، وتُحفظ مع ملف الفعالية.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يُحفظ ولماذا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السجلات المطلوبة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66"/>
                <a:gridCol w="5243923"/>
                <a:gridCol w="3533948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أهم محتوياته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السجل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التاريخ والوقت والمكان والوصف والإجراء والشهود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تقارير الحوادث والوقائع الوشيكة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نتائج الفحص والملاحظات وتوقيع المنفّذ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قوائم الفحص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الكهرباء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قياسات الحمولة والفحص والتعديلات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الكهرباء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الأعطال والإصلاح وتاريخ إغلاق الملاحظة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الصيانة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التدريب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الموضوع والحضور والتقييم والملاحظات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التدريب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نوع التصريح وموقعه ومدته وتقييم 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العمل وسجل المقاولين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تُحدَّد مدة حفظ كل سجل وفق العقد وسياسة الشركة: [مدة الحفظ المعتمدة].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يُقاس يتحسّن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مؤشرات الأداء والمراجعة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43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6604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100%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قوائم الفحص المكتملة قبل فتح البوابات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6584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3300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≤ 24 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زمن إغلاق الملاحظة الحرجة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93765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3018631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الحوادث الجسيمة المستهدفة في كل فعالية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5915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79976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90%+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2049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العاملين الذين تلقوا الإحاطة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تُراجع المؤشرات بعد كل فعالية وقبل الموسم التالي، وتُغذّي تحديث سجل المخاطر وخطة التدريب.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لإغلاق الملف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اجتماع ختامي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خلال [عدد أيام] من التفكيك، بحضور التشغيل والسلامة والمقاولين.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تحليل الحوادث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مراجعة كل حادث ووشيك، وتحديد السبب الجذري لا الفاعل فقط.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السجل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إضافة المخاطر الجديدة وتعديل الضوابط التي لم تعمل.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الخطة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تعديل الإجراءات والتدريب وقوائم الفحص بناءً على النتائج.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اعتماد النسخة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إصدار مرقّم بتاريخه، وسحب النسخ القديمة من التداول.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تُراجع أيضاً عند تغيير الموقع أو نوع الفعالية أو السعة أو بعد أي حادث جسيم.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يجوز تركه للتقدير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الحقول التي تتطلب بيانات قبل الاعتماد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9343"/>
                <a:gridCol w="2939425"/>
                <a:gridCol w="4759070"/>
              </a:tblGrid>
              <a:tr h="467912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يعتمد عليه في الخطة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الحقل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سلسلة الإبلاغ والاستجابة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[اسم مسؤول السلامة] وبيانات اتصاله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تخطيط الحشود والبوابات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[السعة المعتمدة] لكل 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الإخلاء والحصر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مخطط الموقع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[موقع نقطة التجمع] والمسار البديل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التنسيق والاستجابة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الجهات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[أرقام الاتصال المعتمدة]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قرار الإيقاف والاستئناف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 والجهة المختصة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[حدود الرياح والأمطار]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والمراجعة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العقد وسياسة الشركة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[مدة حفظ السجلات]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بدء التشغيل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[التراخيص والموافقات المطلوبة]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استرشادية وتحتاج مواءمة واعتماداً بحسب متطلبات كل موقع وعقد والجهات المختصة قبل التشغيل.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874519"/>
            <a:ext cx="74523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السلامة شرط للتنفيذ، لا بند إضافي</a:t>
            </a:r>
          </a:p>
        </p:txBody>
      </p:sp>
      <p:sp>
        <p:nvSpPr>
          <p:cNvPr id="4" name="Rectangle 3"/>
          <p:cNvSpPr/>
          <p:nvPr/>
        </p:nvSpPr>
        <p:spPr>
          <a:xfrm>
            <a:off x="9829800" y="3401568"/>
            <a:ext cx="1600200" cy="292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60520" y="3566160"/>
            <a:ext cx="7452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فعالية تُخطَّط بحدود سلامة مكتوبة، وكل استثناء يحتاج قراراً موثّقاً، وكل ملاحظة تُغلق قبل الفعالية التالية.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0520" y="507492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خطة الأمن والسلامة — مسرح الطفل — مهرجان صحار</dc:title>
  <dc:subject>خطة تشغيلية · الإصدار الأول</dc:subject>
  <dc:creator>شركة ابن سلمان لتنظيم وإدارة المهرجانات والمعارض والحفلات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